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59" r:id="rId4"/>
    <p:sldId id="276" r:id="rId5"/>
    <p:sldId id="280" r:id="rId6"/>
    <p:sldId id="28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2" r:id="rId18"/>
    <p:sldId id="271" r:id="rId19"/>
    <p:sldId id="273" r:id="rId20"/>
    <p:sldId id="275" r:id="rId21"/>
    <p:sldId id="277" r:id="rId22"/>
    <p:sldId id="278" r:id="rId23"/>
    <p:sldId id="274" r:id="rId24"/>
  </p:sldIdLst>
  <p:sldSz cx="9144000" cy="6858000" type="screen4x3"/>
  <p:notesSz cx="6858000" cy="9144000"/>
  <p:defaultTextStyle>
    <a:defPPr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4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670A6-FE2E-B74A-8FB6-5BCB9AF7D1EC}" type="datetimeFigureOut">
              <a:rPr lang="da-DK" smtClean="0"/>
              <a:t>07/02/17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F0797-95C7-EA4D-BE1E-5C312CF88B5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9959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b="1" strike="sng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The person at the top </a:t>
            </a:r>
            <a:r>
              <a:rPr lang="da-DK" sz="1200" b="1" strike="sng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makes</a:t>
            </a:r>
            <a:r>
              <a:rPr lang="da-DK" sz="1200" b="1" strike="sng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the </a:t>
            </a:r>
            <a:r>
              <a:rPr lang="da-DK" sz="1200" b="1" strike="sng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call</a:t>
            </a:r>
            <a:r>
              <a:rPr lang="da-DK" sz="1200" b="1" strike="sng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</a:t>
            </a:r>
          </a:p>
          <a:p>
            <a:r>
              <a:rPr lang="da-DK" sz="1200" b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Data </a:t>
            </a:r>
            <a:r>
              <a:rPr lang="da-DK" sz="1200" b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makes</a:t>
            </a:r>
            <a:r>
              <a:rPr lang="da-DK" sz="1200" b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the </a:t>
            </a:r>
            <a:r>
              <a:rPr lang="da-DK" sz="1200" b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call</a:t>
            </a:r>
            <a:r>
              <a:rPr lang="da-DK" sz="1200" b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</a:t>
            </a:r>
          </a:p>
          <a:p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Google insiders, and A/B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enthusiasts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more generally, have a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derisive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term to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describe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decisionmaking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system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fails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to put data at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its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heart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: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HiPPO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—”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highest-paid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person’s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opinion.” As Google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analytics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expert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Avinash Kaushik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declares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“Most websites </a:t>
            </a:r>
            <a:r>
              <a:rPr lang="da-DK" sz="1200" b="1" i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suck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1" i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because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1" i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HiPPOs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1" i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create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1" i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them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.”</a:t>
            </a:r>
          </a:p>
          <a:p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Tech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circles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are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rife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with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stories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of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clueless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boss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who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almost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killed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project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because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of a “mere opinion.” In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Amazon’s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early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days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developer Greg Linden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came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up with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idea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of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giving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personalized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“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impulse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buy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”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recommendations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customers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as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they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checked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out,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based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was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in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their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shopping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cart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He made a demo for the new feature but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was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shot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down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Linden bristled at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thought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idea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might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not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even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tested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“I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was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told I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was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forbidden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work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this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any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further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It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should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have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stopped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there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.”</a:t>
            </a:r>
          </a:p>
          <a:p>
            <a:endParaRPr lang="da-DK" sz="1200" b="0" strike="noStrike" kern="1200" dirty="0" smtClean="0">
              <a:solidFill>
                <a:schemeClr val="tx1"/>
              </a:solidFill>
              <a:latin typeface="+mn-lt"/>
              <a:ea typeface="ヒラギノ角ゴ Pro W3" pitchFamily="1" charset="-128"/>
              <a:cs typeface="ヒラギノ角ゴ Pro W3" pitchFamily="1" charset="-128"/>
            </a:endParaRPr>
          </a:p>
          <a:p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Instead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Linden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worked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up an A/B test. It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showed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Amazon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stood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gain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so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much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revenue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from the feature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all arguments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against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it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were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instantly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rendered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null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by the data. “I do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know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in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some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organizations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challenging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an SVP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would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 fatal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mistake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right or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wrong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,” Linden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wrote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in a blog post on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subject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But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once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he’d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done an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objective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test, putting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idea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in front of real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customers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higher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-ups had to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bend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Amazon’s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culture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wouldn’t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allow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otherwise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</a:t>
            </a:r>
          </a:p>
          <a:p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Says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WePay’s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Bill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Clerico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: “On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Facebook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under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heading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of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Religious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Views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profile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says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: ‘In God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trust. All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others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bring data.’”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A9C3F6-B00D-A549-A8E6-BE4756184190}" type="slidenum">
              <a:rPr lang="da-DK" smtClean="0"/>
              <a:pPr>
                <a:defRPr/>
              </a:pPr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515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b="1" strike="sng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The person at the top </a:t>
            </a:r>
            <a:r>
              <a:rPr lang="da-DK" sz="1200" b="1" strike="sng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makes</a:t>
            </a:r>
            <a:r>
              <a:rPr lang="da-DK" sz="1200" b="1" strike="sng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the </a:t>
            </a:r>
            <a:r>
              <a:rPr lang="da-DK" sz="1200" b="1" strike="sng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call</a:t>
            </a:r>
            <a:r>
              <a:rPr lang="da-DK" sz="1200" b="1" strike="sng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</a:t>
            </a:r>
          </a:p>
          <a:p>
            <a:r>
              <a:rPr lang="da-DK" sz="1200" b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Data </a:t>
            </a:r>
            <a:r>
              <a:rPr lang="da-DK" sz="1200" b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makes</a:t>
            </a:r>
            <a:r>
              <a:rPr lang="da-DK" sz="1200" b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the </a:t>
            </a:r>
            <a:r>
              <a:rPr lang="da-DK" sz="1200" b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call</a:t>
            </a:r>
            <a:r>
              <a:rPr lang="da-DK" sz="1200" b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</a:t>
            </a:r>
          </a:p>
          <a:p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Google insiders, and A/B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enthusiasts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more generally, have a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derisive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term to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describe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decisionmaking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system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fails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to put data at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its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heart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: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HiPPO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—”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highest-paid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person’s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opinion.” As Google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analytics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expert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Avinash Kaushik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declares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“Most websites </a:t>
            </a:r>
            <a:r>
              <a:rPr lang="da-DK" sz="1200" b="1" i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suck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1" i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because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1" i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HiPPOs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1" i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create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1" i="1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them</a:t>
            </a:r>
            <a:r>
              <a:rPr lang="da-DK" sz="1200" b="1" i="1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.”</a:t>
            </a:r>
          </a:p>
          <a:p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Tech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circles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are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rife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with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stories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of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clueless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boss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who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almost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killed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project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because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of a “mere opinion.” In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Amazon’s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early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days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developer Greg Linden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came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up with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idea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of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giving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personalized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“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impulse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buy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”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recommendations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customers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as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they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checked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out,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based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was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in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their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shopping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cart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He made a demo for the new feature but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was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shot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down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Linden bristled at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thought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idea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might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not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even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tested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“I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was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told I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was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forbidden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work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this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any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further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It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should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have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stopped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there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.”</a:t>
            </a:r>
          </a:p>
          <a:p>
            <a:endParaRPr lang="da-DK" sz="1200" b="0" strike="noStrike" kern="1200" dirty="0" smtClean="0">
              <a:solidFill>
                <a:schemeClr val="tx1"/>
              </a:solidFill>
              <a:latin typeface="+mn-lt"/>
              <a:ea typeface="ヒラギノ角ゴ Pro W3" pitchFamily="1" charset="-128"/>
              <a:cs typeface="ヒラギノ角ゴ Pro W3" pitchFamily="1" charset="-128"/>
            </a:endParaRPr>
          </a:p>
          <a:p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Instead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Linden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worked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up an A/B test. It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showed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Amazon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stood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gain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so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much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revenue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from the feature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all arguments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against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it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were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instantly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rendered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null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by the data. “I do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know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that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in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some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organizations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challenging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an SVP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would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a fatal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mistake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right or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wrong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,” Linden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wrote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in a blog post on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subject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But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once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he’d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done an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objective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test, putting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idea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in front of real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customers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higher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-ups had to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bend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Amazon’s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culture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wouldn’t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allow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otherwise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.</a:t>
            </a:r>
          </a:p>
          <a:p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Says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WePay’s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Bill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Clerico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: “On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Facebook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under the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heading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of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Religious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Views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my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profile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says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: ‘In God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we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 trust. All </a:t>
            </a:r>
            <a:r>
              <a:rPr lang="da-DK" sz="1200" b="0" strike="noStrike" kern="1200" dirty="0" err="1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others</a:t>
            </a:r>
            <a:r>
              <a:rPr lang="da-DK" sz="1200" b="0" strike="noStrike" kern="1200" dirty="0" smtClean="0">
                <a:solidFill>
                  <a:schemeClr val="tx1"/>
                </a:solidFill>
                <a:latin typeface="+mn-lt"/>
                <a:ea typeface="ヒラギノ角ゴ Pro W3" pitchFamily="1" charset="-128"/>
                <a:cs typeface="ヒラギノ角ゴ Pro W3" pitchFamily="1" charset="-128"/>
              </a:rPr>
              <a:t>, bring data.’”</a:t>
            </a:r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A9C3F6-B00D-A549-A8E6-BE4756184190}" type="slidenum">
              <a:rPr lang="da-DK" smtClean="0"/>
              <a:pPr>
                <a:defRPr/>
              </a:pPr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515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ktangel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ktangel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ktangel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ktangel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Undertitel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a-DK" smtClean="0"/>
              <a:t>Klik for at redigere undertiteltypografien i masteren</a:t>
            </a:r>
            <a:endParaRPr kumimoji="0" lang="en-US"/>
          </a:p>
        </p:txBody>
      </p:sp>
      <p:sp>
        <p:nvSpPr>
          <p:cNvPr id="28" name="Pladsholder til dato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17" name="Pladsholder til sidefod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Lige forbindelse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ktangel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Ellipse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Pladsholder til diasnumm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da-DK" smtClean="0"/>
              <a:t>Klik for at redigere i masteren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a-DK" smtClean="0"/>
              <a:t>Klik for at redigere i masteren</a:t>
            </a:r>
            <a:endParaRPr kumimoji="0" lang="en-US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a-DK" smtClean="0"/>
              <a:t>Klik for at redigere teksttypografierne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ktangel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ktangel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ktangel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ktangel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ktangel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Lige forbindelse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da-DK" smtClean="0"/>
              <a:t>Klik for at redigere teksttypografierne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da-DK" smtClean="0"/>
              <a:t>Klik for at redigere i masteren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a-DK" dirty="0" smtClean="0"/>
              <a:t>Klik for at redigere teksttypografierne i masteren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60726-5A20-A94B-A483-61E6CA47A172}" type="datetime1">
              <a:rPr lang="da-DK"/>
              <a:pPr>
                <a:defRPr/>
              </a:pPr>
              <a:t>02/02/17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C7C18D-5909-CD4A-8500-99FD03B1F8A4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660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da-DK" smtClean="0"/>
              <a:t>Klik for at redigere i masteren</a:t>
            </a:r>
            <a:endParaRPr kumimoji="0"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Pladsholder til indhold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da-DK" smtClean="0"/>
              <a:t>Klik for at redigere teksttypografierne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ktangel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ktangel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ktangel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ktangel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ktangel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a-DK" smtClean="0"/>
              <a:t>Klik for at redigere teksttypografierne i masteren</a:t>
            </a:r>
          </a:p>
        </p:txBody>
      </p:sp>
      <p:sp>
        <p:nvSpPr>
          <p:cNvPr id="13" name="Rektangel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ktangel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8" name="Lige forbindelse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da-DK" smtClean="0"/>
              <a:t>Klik for at redigere i masteren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da-DK" smtClean="0"/>
              <a:t>Klik for at redigere i masteren</a:t>
            </a:r>
            <a:endParaRPr kumimoji="0"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Lige forbindelse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Pladsholder til indhold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da-DK" smtClean="0"/>
              <a:t>Klik for at redigere teksttypografierne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12" name="Pladsholder til indhold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da-DK" smtClean="0"/>
              <a:t>Klik for at redigere teksttypografierne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Sammenlig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ge forbindelse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ktangel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ktangel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ktangel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ktangel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ktangel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ktangel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a-DK" smtClean="0"/>
              <a:t>Klik for at redigere teksttypografierne i masteren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a-DK" smtClean="0"/>
              <a:t>Klik for at redigere teksttypografierne i masteren</a:t>
            </a:r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da-DK"/>
          </a:p>
        </p:txBody>
      </p:sp>
      <p:sp>
        <p:nvSpPr>
          <p:cNvPr id="15" name="Lige forbindelse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ktangel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Pladsholder til indhold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da-DK" smtClean="0"/>
              <a:t>Klik for at redigere teksttypografierne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26" name="Pladsholder til indhold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da-DK" smtClean="0"/>
              <a:t>Klik for at redigere teksttypografierne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25" name="Ellipse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Ellipse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  <p:sp>
        <p:nvSpPr>
          <p:cNvPr id="23" name="Titel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da-DK" smtClean="0"/>
              <a:t>Klik for at redigere i masteren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a-DK" smtClean="0"/>
              <a:t>Klik for at redigere i masteren</a:t>
            </a:r>
            <a:endParaRPr kumimoji="0" lang="en-US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ktangel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ktangel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ktangel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ktangel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ktangel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ktangel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ktangel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ktangel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ktangel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ktangel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da-DK" smtClean="0"/>
              <a:t>Klik for at redigere i masteren</a:t>
            </a:r>
            <a:endParaRPr kumimoji="0"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a-DK" smtClean="0"/>
              <a:t>Klik for at redigere teksttypografierne i masteren</a:t>
            </a:r>
          </a:p>
        </p:txBody>
      </p:sp>
      <p:sp>
        <p:nvSpPr>
          <p:cNvPr id="8" name="Rektangel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Lige forbindelse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Pladsholder til indhold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da-DK" smtClean="0"/>
              <a:t>Klik for at redigere teksttypografierne i masteren</a:t>
            </a:r>
          </a:p>
          <a:p>
            <a:pPr lvl="1" eaLnBrk="1" latinLnBrk="0" hangingPunct="1"/>
            <a:r>
              <a:rPr lang="da-DK" smtClean="0"/>
              <a:t>Andet niveau</a:t>
            </a:r>
          </a:p>
          <a:p>
            <a:pPr lvl="2" eaLnBrk="1" latinLnBrk="0" hangingPunct="1"/>
            <a:r>
              <a:rPr lang="da-DK" smtClean="0"/>
              <a:t>Tredje niveau</a:t>
            </a:r>
          </a:p>
          <a:p>
            <a:pPr lvl="3" eaLnBrk="1" latinLnBrk="0" hangingPunct="1"/>
            <a:r>
              <a:rPr lang="da-DK" smtClean="0"/>
              <a:t>Fjerde niveau</a:t>
            </a:r>
          </a:p>
          <a:p>
            <a:pPr lvl="4" eaLnBrk="1" latinLnBrk="0" hangingPunct="1"/>
            <a:r>
              <a:rPr lang="da-DK" smtClean="0"/>
              <a:t>Femte niveau</a:t>
            </a:r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  <p:sp>
        <p:nvSpPr>
          <p:cNvPr id="21" name="Rektangel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da-DK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ge forbindelse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ktangel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ktangel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ktangel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ktangel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ktangel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ktangel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ktangel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Ellipse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da-DK" smtClean="0"/>
              <a:t>Klik for at redigere i masteren</a:t>
            </a:r>
            <a:endParaRPr kumimoji="0" lang="en-US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a-DK" smtClean="0"/>
              <a:t>Træk billede til pladsholder, eller klik på symbol for at tilføje</a:t>
            </a:r>
            <a:endParaRPr kumimoji="0"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a-DK" smtClean="0"/>
              <a:t>Klik for at redigere teksttypografierne i masteren</a:t>
            </a:r>
          </a:p>
        </p:txBody>
      </p:sp>
      <p:sp>
        <p:nvSpPr>
          <p:cNvPr id="22" name="Rektangel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ktangel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ktangel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ktangel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ktangel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Pladsholder til dato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2B175F5-4751-994D-A797-AE10A6E52848}" type="datetimeFigureOut">
              <a:rPr lang="da-DK" smtClean="0"/>
              <a:t>06/02/17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da-DK"/>
          </a:p>
        </p:txBody>
      </p:sp>
      <p:sp>
        <p:nvSpPr>
          <p:cNvPr id="8" name="Rektangel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Lige forbindelse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Pladsholder til diasnumm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D0509EA-C6A2-6748-835C-78B7F59DD172}" type="slidenum">
              <a:rPr lang="da-DK" smtClean="0"/>
              <a:t>‹nr.›</a:t>
            </a:fld>
            <a:endParaRPr lang="da-DK"/>
          </a:p>
        </p:txBody>
      </p:sp>
      <p:sp>
        <p:nvSpPr>
          <p:cNvPr id="22" name="Pladsholder til titel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da-DK" smtClean="0"/>
              <a:t>Klik for at redigere i masteren</a:t>
            </a:r>
            <a:endParaRPr kumimoji="0" lang="en-US"/>
          </a:p>
        </p:txBody>
      </p:sp>
      <p:sp>
        <p:nvSpPr>
          <p:cNvPr id="13" name="Pladsholder til tekst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a-DK" smtClean="0"/>
              <a:t>Klik for at redigere teksttypografierne i masteren</a:t>
            </a:r>
          </a:p>
          <a:p>
            <a:pPr lvl="1" eaLnBrk="1" latinLnBrk="0" hangingPunct="1"/>
            <a:r>
              <a:rPr kumimoji="0" lang="da-DK" smtClean="0"/>
              <a:t>Andet niveau</a:t>
            </a:r>
          </a:p>
          <a:p>
            <a:pPr lvl="2" eaLnBrk="1" latinLnBrk="0" hangingPunct="1"/>
            <a:r>
              <a:rPr kumimoji="0" lang="da-DK" smtClean="0"/>
              <a:t>Tredje niveau</a:t>
            </a:r>
          </a:p>
          <a:p>
            <a:pPr lvl="3" eaLnBrk="1" latinLnBrk="0" hangingPunct="1"/>
            <a:r>
              <a:rPr kumimoji="0" lang="da-DK" smtClean="0"/>
              <a:t>Fjerde niveau</a:t>
            </a:r>
          </a:p>
          <a:p>
            <a:pPr lvl="4" eaLnBrk="1" latinLnBrk="0" hangingPunct="1"/>
            <a:r>
              <a:rPr kumimoji="0" lang="da-DK" smtClean="0"/>
              <a:t>Femte niveau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ng@sdu.dk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32" y="2661322"/>
            <a:ext cx="3467767" cy="365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05475" y="247066"/>
            <a:ext cx="7772400" cy="17526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da-DK" dirty="0" smtClean="0">
                <a:latin typeface="Arial"/>
                <a:ea typeface="+mj-ea"/>
                <a:cs typeface="Arial"/>
              </a:rPr>
              <a:t/>
            </a:r>
            <a:br>
              <a:rPr lang="da-DK" dirty="0" smtClean="0">
                <a:latin typeface="Arial"/>
                <a:ea typeface="+mj-ea"/>
                <a:cs typeface="Arial"/>
              </a:rPr>
            </a:br>
            <a:r>
              <a:rPr lang="da-DK" dirty="0" smtClean="0">
                <a:latin typeface="Arial"/>
                <a:ea typeface="+mj-ea"/>
                <a:cs typeface="Arial"/>
              </a:rPr>
              <a:t/>
            </a:r>
            <a:br>
              <a:rPr lang="da-DK" dirty="0" smtClean="0">
                <a:latin typeface="Arial"/>
                <a:ea typeface="+mj-ea"/>
                <a:cs typeface="Arial"/>
              </a:rPr>
            </a:br>
            <a:r>
              <a:rPr lang="da-DK" dirty="0" smtClean="0">
                <a:latin typeface="Arial"/>
                <a:ea typeface="+mj-ea"/>
                <a:cs typeface="Arial"/>
              </a:rPr>
              <a:t>Interaktion og </a:t>
            </a:r>
            <a:br>
              <a:rPr lang="da-DK" dirty="0" smtClean="0">
                <a:latin typeface="Arial"/>
                <a:ea typeface="+mj-ea"/>
                <a:cs typeface="Arial"/>
              </a:rPr>
            </a:br>
            <a:r>
              <a:rPr lang="da-DK" dirty="0" smtClean="0">
                <a:latin typeface="Arial"/>
                <a:ea typeface="+mj-ea"/>
                <a:cs typeface="Arial"/>
              </a:rPr>
              <a:t>Interaktionsdesign</a:t>
            </a:r>
          </a:p>
        </p:txBody>
      </p:sp>
    </p:spTree>
    <p:extLst>
      <p:ext uri="{BB962C8B-B14F-4D97-AF65-F5344CB8AC3E}">
        <p14:creationId xmlns:p14="http://schemas.microsoft.com/office/powerpoint/2010/main" val="365476213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OPGAVER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a-DK" dirty="0" smtClean="0"/>
              <a:t>2 </a:t>
            </a:r>
            <a:r>
              <a:rPr lang="da-DK" dirty="0" err="1" smtClean="0"/>
              <a:t>Portefølgeopgaver</a:t>
            </a:r>
            <a:r>
              <a:rPr lang="da-DK" dirty="0" smtClean="0"/>
              <a:t/>
            </a:r>
            <a:br>
              <a:rPr lang="da-DK" dirty="0" smtClean="0"/>
            </a:br>
            <a:endParaRPr lang="da-DK" dirty="0" smtClean="0"/>
          </a:p>
          <a:p>
            <a:r>
              <a:rPr lang="da-DK" dirty="0" smtClean="0"/>
              <a:t>NR 1:</a:t>
            </a:r>
          </a:p>
          <a:p>
            <a:pPr lvl="1"/>
            <a:r>
              <a:rPr lang="da-DK" dirty="0" smtClean="0"/>
              <a:t>Centreret om en case &amp; test</a:t>
            </a:r>
            <a:br>
              <a:rPr lang="da-DK" dirty="0" smtClean="0"/>
            </a:br>
            <a:endParaRPr lang="da-DK" dirty="0" smtClean="0"/>
          </a:p>
          <a:p>
            <a:r>
              <a:rPr lang="da-DK" dirty="0" smtClean="0"/>
              <a:t>NR 2:</a:t>
            </a:r>
          </a:p>
          <a:p>
            <a:pPr lvl="1"/>
            <a:r>
              <a:rPr lang="da-DK" dirty="0" smtClean="0"/>
              <a:t>Primært fokuseret på teksterne</a:t>
            </a:r>
          </a:p>
          <a:p>
            <a:pPr lvl="1"/>
            <a:r>
              <a:rPr lang="da-DK" dirty="0" smtClean="0"/>
              <a:t>Fokus på akademisk form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6272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VÆRKTØJER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a-DK" dirty="0" smtClean="0"/>
              <a:t>Fokus på </a:t>
            </a:r>
            <a:r>
              <a:rPr lang="da-DK" dirty="0" err="1" smtClean="0"/>
              <a:t>prototyping</a:t>
            </a:r>
            <a:endParaRPr lang="da-DK" dirty="0" smtClean="0"/>
          </a:p>
          <a:p>
            <a:pPr lvl="1"/>
            <a:r>
              <a:rPr lang="da-DK" dirty="0" err="1" smtClean="0"/>
              <a:t>Mock</a:t>
            </a:r>
            <a:r>
              <a:rPr lang="da-DK" dirty="0" smtClean="0"/>
              <a:t>-ups</a:t>
            </a:r>
          </a:p>
          <a:p>
            <a:pPr lvl="1"/>
            <a:r>
              <a:rPr lang="da-DK" dirty="0" smtClean="0"/>
              <a:t>MIT  APP </a:t>
            </a:r>
            <a:r>
              <a:rPr lang="da-DK" dirty="0" err="1" smtClean="0"/>
              <a:t>Inventor</a:t>
            </a:r>
            <a:endParaRPr lang="da-DK" dirty="0" smtClean="0"/>
          </a:p>
          <a:p>
            <a:pPr lvl="1"/>
            <a:r>
              <a:rPr lang="da-DK" dirty="0" smtClean="0"/>
              <a:t>POP </a:t>
            </a:r>
            <a:r>
              <a:rPr lang="mr-IN" dirty="0" smtClean="0"/>
              <a:t>–</a:t>
            </a:r>
            <a:r>
              <a:rPr lang="da-DK" dirty="0" smtClean="0"/>
              <a:t> </a:t>
            </a:r>
            <a:r>
              <a:rPr lang="da-DK" dirty="0" err="1" smtClean="0"/>
              <a:t>Prototyping</a:t>
            </a:r>
            <a:r>
              <a:rPr lang="da-DK" dirty="0" smtClean="0"/>
              <a:t> on Paper</a:t>
            </a:r>
          </a:p>
          <a:p>
            <a:pPr lvl="1"/>
            <a:r>
              <a:rPr lang="da-DK" dirty="0" smtClean="0"/>
              <a:t>Papir og blyant</a:t>
            </a:r>
          </a:p>
          <a:p>
            <a:pPr lvl="1"/>
            <a:r>
              <a:rPr lang="da-DK" dirty="0" smtClean="0"/>
              <a:t>Gimp / Photoshop</a:t>
            </a:r>
          </a:p>
        </p:txBody>
      </p:sp>
    </p:spTree>
    <p:extLst>
      <p:ext uri="{BB962C8B-B14F-4D97-AF65-F5344CB8AC3E}">
        <p14:creationId xmlns:p14="http://schemas.microsoft.com/office/powerpoint/2010/main" val="195453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HVEM SKAL VI LÆRE AT KENDE?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a-DK" dirty="0" smtClean="0"/>
              <a:t>Don Norman</a:t>
            </a:r>
          </a:p>
          <a:p>
            <a:endParaRPr lang="da-DK" dirty="0" smtClean="0"/>
          </a:p>
          <a:p>
            <a:r>
              <a:rPr lang="da-DK" dirty="0" smtClean="0"/>
              <a:t>Bill </a:t>
            </a:r>
            <a:r>
              <a:rPr lang="da-DK" dirty="0" err="1" smtClean="0"/>
              <a:t>Verplank</a:t>
            </a:r>
            <a:endParaRPr lang="da-DK" dirty="0" smtClean="0"/>
          </a:p>
          <a:p>
            <a:endParaRPr lang="da-DK" dirty="0"/>
          </a:p>
          <a:p>
            <a:r>
              <a:rPr lang="da-DK" dirty="0" smtClean="0"/>
              <a:t>Charles Sanders </a:t>
            </a:r>
            <a:r>
              <a:rPr lang="da-DK" dirty="0" err="1" smtClean="0"/>
              <a:t>Peirce</a:t>
            </a:r>
            <a:endParaRPr lang="da-DK" dirty="0" smtClean="0"/>
          </a:p>
          <a:p>
            <a:endParaRPr lang="da-DK" dirty="0"/>
          </a:p>
          <a:p>
            <a:r>
              <a:rPr lang="da-DK" dirty="0" smtClean="0"/>
              <a:t>Og mange flere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781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DESIGN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sz="2800" dirty="0"/>
              <a:t>Is </a:t>
            </a:r>
            <a:r>
              <a:rPr lang="da-DK" sz="2800" dirty="0" err="1"/>
              <a:t>concerned</a:t>
            </a:r>
            <a:r>
              <a:rPr lang="da-DK" sz="2800" dirty="0"/>
              <a:t> with </a:t>
            </a:r>
            <a:r>
              <a:rPr lang="da-DK" sz="2800" dirty="0" err="1"/>
              <a:t>how</a:t>
            </a:r>
            <a:r>
              <a:rPr lang="da-DK" sz="2800" dirty="0"/>
              <a:t> </a:t>
            </a:r>
            <a:r>
              <a:rPr lang="da-DK" sz="2800" dirty="0" err="1"/>
              <a:t>things</a:t>
            </a:r>
            <a:r>
              <a:rPr lang="da-DK" sz="2800" dirty="0"/>
              <a:t> </a:t>
            </a:r>
            <a:r>
              <a:rPr lang="da-DK" sz="2800" dirty="0" err="1"/>
              <a:t>work</a:t>
            </a:r>
            <a:r>
              <a:rPr lang="da-DK" sz="2800" dirty="0"/>
              <a:t>, </a:t>
            </a:r>
            <a:r>
              <a:rPr lang="da-DK" sz="2800" dirty="0" err="1"/>
              <a:t>how</a:t>
            </a:r>
            <a:r>
              <a:rPr lang="da-DK" sz="2800" dirty="0"/>
              <a:t> </a:t>
            </a:r>
            <a:r>
              <a:rPr lang="da-DK" sz="2800" dirty="0" err="1"/>
              <a:t>they</a:t>
            </a:r>
            <a:r>
              <a:rPr lang="da-DK" sz="2800" dirty="0"/>
              <a:t> </a:t>
            </a:r>
            <a:r>
              <a:rPr lang="da-DK" sz="2800" dirty="0" err="1"/>
              <a:t>are</a:t>
            </a:r>
            <a:r>
              <a:rPr lang="da-DK" sz="2800" dirty="0"/>
              <a:t> </a:t>
            </a:r>
            <a:r>
              <a:rPr lang="da-DK" sz="2800" dirty="0" err="1"/>
              <a:t>controlled</a:t>
            </a:r>
            <a:r>
              <a:rPr lang="da-DK" sz="2800" dirty="0"/>
              <a:t>, and the nature of the </a:t>
            </a:r>
            <a:r>
              <a:rPr lang="da-DK" sz="2800" dirty="0" err="1"/>
              <a:t>interaction</a:t>
            </a:r>
            <a:r>
              <a:rPr lang="da-DK" sz="2800" dirty="0"/>
              <a:t> </a:t>
            </a:r>
            <a:r>
              <a:rPr lang="da-DK" sz="2800" dirty="0" err="1"/>
              <a:t>between</a:t>
            </a:r>
            <a:r>
              <a:rPr lang="da-DK" sz="2800" dirty="0"/>
              <a:t> </a:t>
            </a:r>
            <a:r>
              <a:rPr lang="da-DK" sz="2800" dirty="0" err="1"/>
              <a:t>people</a:t>
            </a:r>
            <a:r>
              <a:rPr lang="da-DK" sz="2800" dirty="0"/>
              <a:t> and </a:t>
            </a:r>
            <a:r>
              <a:rPr lang="da-DK" sz="2800" dirty="0" err="1"/>
              <a:t>technology</a:t>
            </a:r>
            <a:r>
              <a:rPr lang="da-DK" sz="2800" dirty="0" smtClean="0"/>
              <a:t>.</a:t>
            </a:r>
            <a:br>
              <a:rPr lang="da-DK" sz="2800" dirty="0" smtClean="0"/>
            </a:br>
            <a:endParaRPr lang="da-DK" sz="2800" dirty="0"/>
          </a:p>
          <a:p>
            <a:r>
              <a:rPr lang="da-DK" sz="2800" dirty="0"/>
              <a:t>Done right = </a:t>
            </a:r>
            <a:r>
              <a:rPr lang="da-DK" sz="2800" dirty="0" err="1"/>
              <a:t>pleasureble</a:t>
            </a:r>
            <a:endParaRPr lang="da-DK" sz="2800" dirty="0"/>
          </a:p>
          <a:p>
            <a:endParaRPr lang="da-DK" sz="2800" dirty="0"/>
          </a:p>
          <a:p>
            <a:r>
              <a:rPr lang="da-DK" sz="2800" dirty="0"/>
              <a:t>Done bad = </a:t>
            </a:r>
            <a:r>
              <a:rPr lang="da-DK" sz="2800" dirty="0" err="1"/>
              <a:t>unusable</a:t>
            </a:r>
            <a:r>
              <a:rPr lang="da-DK" sz="2800" dirty="0"/>
              <a:t>, </a:t>
            </a:r>
            <a:r>
              <a:rPr lang="da-DK" sz="2800" dirty="0" err="1"/>
              <a:t>frustrating</a:t>
            </a:r>
            <a:r>
              <a:rPr lang="da-DK" sz="2800" dirty="0"/>
              <a:t> and irritation (og passende fremmedgørelse – og man føler sig slet og ret dum)</a:t>
            </a:r>
          </a:p>
          <a:p>
            <a:endParaRPr lang="da-DK" sz="2800" dirty="0"/>
          </a:p>
          <a:p>
            <a:r>
              <a:rPr lang="da-DK" sz="2800" dirty="0"/>
              <a:t>Maskine = følger bestemt orden</a:t>
            </a:r>
          </a:p>
          <a:p>
            <a:r>
              <a:rPr lang="da-DK" sz="2800" dirty="0"/>
              <a:t>Menneske = sammensurium af ”</a:t>
            </a:r>
            <a:r>
              <a:rPr lang="da-DK" altLang="ja-JP" sz="2800" dirty="0" err="1"/>
              <a:t>common</a:t>
            </a:r>
            <a:r>
              <a:rPr lang="da-DK" altLang="ja-JP" sz="2800" dirty="0"/>
              <a:t> </a:t>
            </a:r>
            <a:r>
              <a:rPr lang="da-DK" altLang="ja-JP" sz="2800" dirty="0" err="1"/>
              <a:t>sense</a:t>
            </a:r>
            <a:r>
              <a:rPr lang="da-DK" sz="2800" dirty="0"/>
              <a:t>”</a:t>
            </a:r>
            <a:r>
              <a:rPr lang="da-DK" altLang="ja-JP" sz="2800" dirty="0"/>
              <a:t> </a:t>
            </a:r>
          </a:p>
          <a:p>
            <a:r>
              <a:rPr lang="da-DK" sz="2800" dirty="0"/>
              <a:t>Hvem skal forstå hvem? (centralt udgangspunkt)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4661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BRUGERE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39700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64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INGENIØRER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Font typeface="Arial" charset="0"/>
              <a:buNone/>
            </a:pP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Engineers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moreover,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make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mistake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thinking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that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logical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explanation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</a:t>
            </a:r>
            <a:r>
              <a:rPr lang="da-DK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sufficient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“If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only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people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would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read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instructions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,”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they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say</a:t>
            </a:r>
            <a:r>
              <a:rPr lang="da-DK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everything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would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all right.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Engineers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trained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think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logically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da-DK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As 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they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believe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that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all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people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think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way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they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design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their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accordingly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When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people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have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trouble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the </a:t>
            </a:r>
            <a:r>
              <a:rPr lang="da-DK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engineers</a:t>
            </a:r>
            <a:r>
              <a:rPr lang="da-DK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da-DK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upset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but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often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the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wrong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reason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“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these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people</a:t>
            </a:r>
            <a:r>
              <a:rPr lang="da-DK" altLang="ja-JP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doing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?”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they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will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wonder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“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Why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they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doing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that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da-DK" altLang="ja-JP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da-DK" altLang="ja-JP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</a:t>
            </a:r>
            <a:r>
              <a:rPr lang="da-DK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designs of most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engineers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that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they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logical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da-DK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da-DK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</a:t>
            </a:r>
            <a:r>
              <a:rPr lang="da-DK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to accept human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way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 is, not the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way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would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wish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 to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.” (p.6)</a:t>
            </a:r>
          </a:p>
          <a:p>
            <a:pPr marL="0" indent="0">
              <a:buFont typeface="Arial" charset="0"/>
              <a:buNone/>
            </a:pPr>
            <a:endParaRPr lang="da-DK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charset="0"/>
              <a:buNone/>
            </a:pP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”I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used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engineer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focused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upon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>
              <a:buFont typeface="Arial" charset="0"/>
              <a:buNone/>
            </a:pP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quite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ignorant of </a:t>
            </a:r>
            <a:r>
              <a:rPr lang="da-DK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people</a:t>
            </a:r>
            <a:r>
              <a:rPr lang="da-DK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(p. 7)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3432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Rektangel 6"/>
          <p:cNvSpPr/>
          <p:nvPr/>
        </p:nvSpPr>
        <p:spPr>
          <a:xfrm>
            <a:off x="0" y="0"/>
            <a:ext cx="955593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 descr="img_25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3" y="0"/>
            <a:ext cx="7560037" cy="740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5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2212" b="22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078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latin typeface="Calibri" charset="0"/>
              </a:rPr>
              <a:t>Tre-mile øen</a:t>
            </a:r>
          </a:p>
        </p:txBody>
      </p:sp>
      <p:sp>
        <p:nvSpPr>
          <p:cNvPr id="28674" name="Pladsholder til indhol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da-DK" sz="2400">
                <a:latin typeface="Calibri" charset="0"/>
              </a:rPr>
              <a:t>”The moral was simple: we were designing things for people, so we needed to understand both technology and people. But that’s a difficult step for many engineers: machines are so logical, so orderly. If we didn’t have people, everything would work so much better. Yup, that’s how I used to think” (p.7)</a:t>
            </a:r>
          </a:p>
          <a:p>
            <a:pPr marL="0" indent="0">
              <a:buFont typeface="Arial" charset="0"/>
              <a:buNone/>
            </a:pPr>
            <a:endParaRPr lang="da-DK" sz="2400">
              <a:latin typeface="Calibri" charset="0"/>
            </a:endParaRPr>
          </a:p>
          <a:p>
            <a:pPr marL="0" indent="0">
              <a:buFont typeface="Arial" charset="0"/>
              <a:buNone/>
            </a:pPr>
            <a:r>
              <a:rPr lang="da-DK" sz="2400">
                <a:latin typeface="Calibri" charset="0"/>
              </a:rPr>
              <a:t>Hvad er løsningen?</a:t>
            </a:r>
          </a:p>
        </p:txBody>
      </p:sp>
    </p:spTree>
    <p:extLst>
      <p:ext uri="{BB962C8B-B14F-4D97-AF65-F5344CB8AC3E}">
        <p14:creationId xmlns:p14="http://schemas.microsoft.com/office/powerpoint/2010/main" val="45723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>
                <a:latin typeface="Calibri" charset="0"/>
              </a:rPr>
              <a:t>Hvad er ”godt” design?</a:t>
            </a:r>
            <a:endParaRPr lang="da-DK" dirty="0">
              <a:latin typeface="Calibri" charset="0"/>
            </a:endParaRPr>
          </a:p>
        </p:txBody>
      </p:sp>
      <p:sp>
        <p:nvSpPr>
          <p:cNvPr id="29698" name="Pladsholder til indhol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a-DK" sz="2400" dirty="0">
                <a:latin typeface="Calibri" charset="0"/>
              </a:rPr>
              <a:t>To design a </a:t>
            </a:r>
            <a:r>
              <a:rPr lang="da-DK" sz="2400" dirty="0" err="1">
                <a:latin typeface="Calibri" charset="0"/>
              </a:rPr>
              <a:t>pleasureble</a:t>
            </a:r>
            <a:r>
              <a:rPr lang="da-DK" sz="2400" dirty="0">
                <a:latin typeface="Calibri" charset="0"/>
              </a:rPr>
              <a:t> </a:t>
            </a:r>
            <a:r>
              <a:rPr lang="da-DK" sz="2400" dirty="0" err="1" smtClean="0">
                <a:latin typeface="Calibri" charset="0"/>
              </a:rPr>
              <a:t>experience</a:t>
            </a:r>
            <a:r>
              <a:rPr lang="da-DK" sz="2400" dirty="0" smtClean="0">
                <a:latin typeface="Calibri" charset="0"/>
              </a:rPr>
              <a:t>?</a:t>
            </a:r>
            <a:endParaRPr lang="da-DK" sz="2400" dirty="0">
              <a:latin typeface="Calibri" charset="0"/>
            </a:endParaRPr>
          </a:p>
          <a:p>
            <a:endParaRPr lang="da-DK" sz="2400" dirty="0">
              <a:latin typeface="Calibri" charset="0"/>
            </a:endParaRPr>
          </a:p>
          <a:p>
            <a:r>
              <a:rPr lang="da-DK" sz="2400" dirty="0">
                <a:latin typeface="Calibri" charset="0"/>
              </a:rPr>
              <a:t>Hvad er en </a:t>
            </a:r>
            <a:r>
              <a:rPr lang="da-DK" sz="2400" dirty="0" err="1">
                <a:latin typeface="Calibri" charset="0"/>
              </a:rPr>
              <a:t>experience</a:t>
            </a:r>
            <a:r>
              <a:rPr lang="da-DK" sz="2400" dirty="0">
                <a:latin typeface="Calibri" charset="0"/>
              </a:rPr>
              <a:t>? </a:t>
            </a:r>
          </a:p>
          <a:p>
            <a:endParaRPr lang="da-DK" sz="2400" dirty="0">
              <a:latin typeface="Calibri" charset="0"/>
            </a:endParaRPr>
          </a:p>
          <a:p>
            <a:endParaRPr lang="da-DK" sz="2400" dirty="0">
              <a:latin typeface="Calibri" charset="0"/>
            </a:endParaRPr>
          </a:p>
          <a:p>
            <a:endParaRPr lang="da-DK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68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DAGENS PROGRAM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da-DK" dirty="0"/>
              <a:t>INTRODUKTIONER</a:t>
            </a:r>
          </a:p>
          <a:p>
            <a:pPr>
              <a:buFont typeface="Wingdings" charset="2"/>
              <a:buChar char="§"/>
            </a:pPr>
            <a:endParaRPr lang="da-DK" dirty="0"/>
          </a:p>
          <a:p>
            <a:pPr>
              <a:buFont typeface="Wingdings" charset="2"/>
              <a:buChar char="§"/>
            </a:pPr>
            <a:r>
              <a:rPr lang="da-DK" dirty="0"/>
              <a:t>PLAN FOR ÅRET</a:t>
            </a:r>
          </a:p>
          <a:p>
            <a:pPr>
              <a:buFont typeface="Wingdings" charset="2"/>
              <a:buChar char="§"/>
            </a:pPr>
            <a:endParaRPr lang="da-DK" dirty="0"/>
          </a:p>
          <a:p>
            <a:pPr>
              <a:buFont typeface="Wingdings" charset="2"/>
              <a:buChar char="§"/>
            </a:pPr>
            <a:r>
              <a:rPr lang="da-DK" dirty="0"/>
              <a:t>HVAD SKAL VI FORSTÅ VED:</a:t>
            </a:r>
          </a:p>
          <a:p>
            <a:pPr marL="0" indent="0">
              <a:buNone/>
            </a:pPr>
            <a:r>
              <a:rPr lang="da-DK" dirty="0"/>
              <a:t> ”Udvikling af interaktive systemer til </a:t>
            </a:r>
            <a:r>
              <a:rPr lang="da-DK" dirty="0" err="1"/>
              <a:t>menneskser</a:t>
            </a:r>
            <a:r>
              <a:rPr lang="da-DK" dirty="0"/>
              <a:t>”?</a:t>
            </a:r>
          </a:p>
          <a:p>
            <a:pPr marL="0" indent="0">
              <a:buNone/>
            </a:pPr>
            <a:endParaRPr lang="da-DK" dirty="0"/>
          </a:p>
          <a:p>
            <a:pPr>
              <a:buFont typeface="Wingdings" charset="2"/>
              <a:buChar char="§"/>
            </a:pPr>
            <a:r>
              <a:rPr lang="da-DK" dirty="0"/>
              <a:t>ØVELSE</a:t>
            </a:r>
          </a:p>
          <a:p>
            <a:pPr>
              <a:buFont typeface="Wingdings" charset="2"/>
              <a:buChar char="§"/>
            </a:pPr>
            <a:endParaRPr lang="da-DK" dirty="0"/>
          </a:p>
          <a:p>
            <a:pPr>
              <a:buFont typeface="Wingdings" charset="2"/>
              <a:buChar char="§"/>
            </a:pPr>
            <a:r>
              <a:rPr lang="da-DK" dirty="0"/>
              <a:t>LIDT SHOW AND TELL</a:t>
            </a:r>
          </a:p>
        </p:txBody>
      </p:sp>
    </p:spTree>
    <p:extLst>
      <p:ext uri="{BB962C8B-B14F-4D97-AF65-F5344CB8AC3E}">
        <p14:creationId xmlns:p14="http://schemas.microsoft.com/office/powerpoint/2010/main" val="428972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900"/>
          </a:xfrm>
        </p:spPr>
        <p:txBody>
          <a:bodyPr/>
          <a:lstStyle/>
          <a:p>
            <a:r>
              <a:rPr lang="da-DK" sz="2800" dirty="0" smtClean="0">
                <a:latin typeface="Calibri" charset="0"/>
              </a:rPr>
              <a:t>”</a:t>
            </a:r>
            <a:r>
              <a:rPr lang="da-DK" sz="2800" dirty="0" err="1" smtClean="0">
                <a:latin typeface="Calibri" charset="0"/>
              </a:rPr>
              <a:t>Discoverability</a:t>
            </a:r>
            <a:r>
              <a:rPr lang="da-DK" sz="2800" dirty="0" smtClean="0">
                <a:latin typeface="Calibri" charset="0"/>
              </a:rPr>
              <a:t>”</a:t>
            </a:r>
            <a:endParaRPr lang="da-DK" sz="2800" dirty="0">
              <a:latin typeface="Calibri" charset="0"/>
            </a:endParaRPr>
          </a:p>
        </p:txBody>
      </p:sp>
      <p:sp>
        <p:nvSpPr>
          <p:cNvPr id="30722" name="Pladsholder til indhold 2"/>
          <p:cNvSpPr>
            <a:spLocks noGrp="1"/>
          </p:cNvSpPr>
          <p:nvPr>
            <p:ph sz="quarter" idx="1"/>
          </p:nvPr>
        </p:nvSpPr>
        <p:spPr>
          <a:xfrm>
            <a:off x="457200" y="1681787"/>
            <a:ext cx="8229600" cy="4444376"/>
          </a:xfrm>
        </p:spPr>
        <p:txBody>
          <a:bodyPr>
            <a:normAutofit/>
          </a:bodyPr>
          <a:lstStyle/>
          <a:p>
            <a:r>
              <a:rPr lang="da-DK" sz="2400" dirty="0" err="1">
                <a:latin typeface="Calibri" charset="0"/>
              </a:rPr>
              <a:t>Affordances</a:t>
            </a:r>
            <a:r>
              <a:rPr lang="da-DK" sz="2400" dirty="0">
                <a:latin typeface="Calibri" charset="0"/>
              </a:rPr>
              <a:t> (er </a:t>
            </a:r>
            <a:r>
              <a:rPr lang="da-DK" sz="2400" i="1" dirty="0">
                <a:latin typeface="Calibri" charset="0"/>
              </a:rPr>
              <a:t>relationen</a:t>
            </a:r>
            <a:r>
              <a:rPr lang="da-DK" sz="2400" dirty="0">
                <a:latin typeface="Calibri" charset="0"/>
              </a:rPr>
              <a:t> mellem objekt og agent – stol affords </a:t>
            </a:r>
            <a:r>
              <a:rPr lang="da-DK" sz="2400" dirty="0" err="1">
                <a:latin typeface="Calibri" charset="0"/>
              </a:rPr>
              <a:t>sitting</a:t>
            </a:r>
            <a:r>
              <a:rPr lang="da-DK" sz="2400" dirty="0">
                <a:latin typeface="Calibri" charset="0"/>
              </a:rPr>
              <a:t> </a:t>
            </a:r>
            <a:r>
              <a:rPr lang="da-DK" sz="2400" dirty="0" smtClean="0">
                <a:latin typeface="Calibri" charset="0"/>
              </a:rPr>
              <a:t>(</a:t>
            </a:r>
            <a:r>
              <a:rPr lang="da-DK" sz="2400" dirty="0">
                <a:latin typeface="Calibri" charset="0"/>
              </a:rPr>
              <a:t>knapper = trykke på, </a:t>
            </a:r>
            <a:r>
              <a:rPr lang="da-DK" sz="2400" dirty="0" smtClean="0">
                <a:latin typeface="Calibri" charset="0"/>
              </a:rPr>
              <a:t>Håndtag= hive i ?Flere?) </a:t>
            </a:r>
            <a:r>
              <a:rPr lang="da-DK" sz="2400" dirty="0">
                <a:latin typeface="Calibri" charset="0"/>
              </a:rPr>
              <a:t>(</a:t>
            </a:r>
            <a:r>
              <a:rPr lang="da-DK" sz="2400" dirty="0" err="1">
                <a:latin typeface="Calibri" charset="0"/>
              </a:rPr>
              <a:t>affordance</a:t>
            </a:r>
            <a:r>
              <a:rPr lang="da-DK" sz="2400" dirty="0">
                <a:latin typeface="Calibri" charset="0"/>
              </a:rPr>
              <a:t> er IKKE en egenskab ved </a:t>
            </a:r>
            <a:r>
              <a:rPr lang="da-DK" sz="2400" dirty="0" smtClean="0">
                <a:latin typeface="Calibri" charset="0"/>
              </a:rPr>
              <a:t>tingen!!!)</a:t>
            </a:r>
            <a:endParaRPr lang="da-DK" sz="2400" dirty="0">
              <a:latin typeface="Calibri" charset="0"/>
            </a:endParaRPr>
          </a:p>
          <a:p>
            <a:r>
              <a:rPr lang="da-DK" sz="2400" dirty="0" err="1">
                <a:latin typeface="Calibri" charset="0"/>
              </a:rPr>
              <a:t>Affordance</a:t>
            </a:r>
            <a:r>
              <a:rPr lang="da-DK" sz="2400" dirty="0">
                <a:latin typeface="Calibri" charset="0"/>
              </a:rPr>
              <a:t> = muligheder for interaktion</a:t>
            </a:r>
          </a:p>
          <a:p>
            <a:endParaRPr lang="da-DK" sz="2400" dirty="0">
              <a:latin typeface="Calibri" charset="0"/>
            </a:endParaRPr>
          </a:p>
          <a:p>
            <a:r>
              <a:rPr lang="da-DK" sz="2400" dirty="0" err="1">
                <a:latin typeface="Calibri" charset="0"/>
              </a:rPr>
              <a:t>Signifiers</a:t>
            </a:r>
            <a:r>
              <a:rPr lang="da-DK" sz="2400" dirty="0">
                <a:latin typeface="Calibri" charset="0"/>
              </a:rPr>
              <a:t> </a:t>
            </a:r>
            <a:r>
              <a:rPr lang="da-DK" sz="2400" dirty="0" smtClean="0">
                <a:latin typeface="Calibri" charset="0"/>
              </a:rPr>
              <a:t>?</a:t>
            </a:r>
            <a:endParaRPr lang="da-DK" sz="2400" dirty="0">
              <a:latin typeface="Calibri" charset="0"/>
            </a:endParaRPr>
          </a:p>
          <a:p>
            <a:endParaRPr lang="da-DK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351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>
                <a:latin typeface="Calibri" charset="0"/>
              </a:rPr>
              <a:t>MULIGHEDER OG BETINGELSER?</a:t>
            </a:r>
            <a:endParaRPr lang="da-DK" dirty="0">
              <a:latin typeface="Calibri" charset="0"/>
            </a:endParaRPr>
          </a:p>
        </p:txBody>
      </p:sp>
      <p:sp>
        <p:nvSpPr>
          <p:cNvPr id="96258" name="Pladsholder til indhol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da-DK" sz="2400" dirty="0" err="1" smtClean="0">
                <a:latin typeface="Calibri" charset="0"/>
              </a:rPr>
              <a:t>Constraints</a:t>
            </a:r>
            <a:r>
              <a:rPr lang="da-DK" sz="2400" dirty="0" smtClean="0">
                <a:latin typeface="Calibri" charset="0"/>
              </a:rPr>
              <a:t> (</a:t>
            </a:r>
            <a:r>
              <a:rPr lang="da-DK" sz="2400" dirty="0" err="1" smtClean="0">
                <a:latin typeface="Calibri" charset="0"/>
              </a:rPr>
              <a:t>physical</a:t>
            </a:r>
            <a:r>
              <a:rPr lang="da-DK" sz="2400" dirty="0" smtClean="0">
                <a:latin typeface="Calibri" charset="0"/>
              </a:rPr>
              <a:t>, </a:t>
            </a:r>
            <a:r>
              <a:rPr lang="da-DK" sz="2400" dirty="0" err="1" smtClean="0">
                <a:latin typeface="Calibri" charset="0"/>
              </a:rPr>
              <a:t>cultural</a:t>
            </a:r>
            <a:r>
              <a:rPr lang="da-DK" sz="2400" dirty="0" smtClean="0">
                <a:latin typeface="Calibri" charset="0"/>
              </a:rPr>
              <a:t>, </a:t>
            </a:r>
            <a:r>
              <a:rPr lang="da-DK" sz="2400" dirty="0" err="1" smtClean="0">
                <a:latin typeface="Calibri" charset="0"/>
              </a:rPr>
              <a:t>semantical</a:t>
            </a:r>
            <a:r>
              <a:rPr lang="da-DK" sz="2400" dirty="0" smtClean="0">
                <a:latin typeface="Calibri" charset="0"/>
              </a:rPr>
              <a:t> and </a:t>
            </a:r>
            <a:r>
              <a:rPr lang="da-DK" sz="2400" dirty="0" err="1" smtClean="0">
                <a:latin typeface="Calibri" charset="0"/>
              </a:rPr>
              <a:t>logical</a:t>
            </a:r>
            <a:r>
              <a:rPr lang="da-DK" sz="2400" dirty="0" smtClean="0">
                <a:latin typeface="Calibri" charset="0"/>
              </a:rPr>
              <a:t>)</a:t>
            </a:r>
          </a:p>
          <a:p>
            <a:pPr>
              <a:defRPr/>
            </a:pPr>
            <a:r>
              <a:rPr lang="da-DK" sz="2400" dirty="0" smtClean="0">
                <a:latin typeface="Calibri" charset="0"/>
              </a:rPr>
              <a:t>(operating </a:t>
            </a:r>
            <a:r>
              <a:rPr lang="da-DK" sz="2400" dirty="0" err="1" smtClean="0">
                <a:latin typeface="Calibri" charset="0"/>
              </a:rPr>
              <a:t>something</a:t>
            </a:r>
            <a:r>
              <a:rPr lang="da-DK" sz="2400" dirty="0" smtClean="0">
                <a:latin typeface="Calibri" charset="0"/>
              </a:rPr>
              <a:t> </a:t>
            </a:r>
            <a:r>
              <a:rPr lang="da-DK" sz="2400" dirty="0" err="1" smtClean="0">
                <a:latin typeface="Calibri" charset="0"/>
              </a:rPr>
              <a:t>unknown</a:t>
            </a:r>
            <a:r>
              <a:rPr lang="da-DK" sz="2400" dirty="0" smtClean="0">
                <a:latin typeface="Calibri" charset="0"/>
              </a:rPr>
              <a:t> =&gt; </a:t>
            </a:r>
            <a:r>
              <a:rPr lang="da-DK" sz="2400" dirty="0" err="1" smtClean="0">
                <a:latin typeface="Calibri" charset="0"/>
              </a:rPr>
              <a:t>knowledge</a:t>
            </a:r>
            <a:r>
              <a:rPr lang="da-DK" sz="2400" dirty="0" smtClean="0">
                <a:latin typeface="Calibri" charset="0"/>
              </a:rPr>
              <a:t> (</a:t>
            </a:r>
            <a:r>
              <a:rPr lang="da-DK" sz="2400" dirty="0" err="1" smtClean="0">
                <a:latin typeface="Calibri" charset="0"/>
              </a:rPr>
              <a:t>conceptual</a:t>
            </a:r>
            <a:r>
              <a:rPr lang="da-DK" sz="2400" dirty="0" smtClean="0">
                <a:latin typeface="Calibri" charset="0"/>
              </a:rPr>
              <a:t> models, </a:t>
            </a:r>
            <a:r>
              <a:rPr lang="da-DK" sz="2400" dirty="0" err="1" smtClean="0">
                <a:latin typeface="Calibri" charset="0"/>
              </a:rPr>
              <a:t>cultural</a:t>
            </a:r>
            <a:r>
              <a:rPr lang="da-DK" sz="2400" dirty="0" smtClean="0">
                <a:latin typeface="Calibri" charset="0"/>
              </a:rPr>
              <a:t> </a:t>
            </a:r>
            <a:r>
              <a:rPr lang="da-DK" sz="2400" dirty="0" err="1" smtClean="0">
                <a:latin typeface="Calibri" charset="0"/>
              </a:rPr>
              <a:t>semanstics</a:t>
            </a:r>
            <a:r>
              <a:rPr lang="da-DK" sz="2400" dirty="0" smtClean="0">
                <a:latin typeface="Calibri" charset="0"/>
              </a:rPr>
              <a:t>, and </a:t>
            </a:r>
            <a:r>
              <a:rPr lang="da-DK" sz="2400" dirty="0" err="1" smtClean="0">
                <a:latin typeface="Calibri" charset="0"/>
              </a:rPr>
              <a:t>logical</a:t>
            </a:r>
            <a:r>
              <a:rPr lang="da-DK" sz="2400" dirty="0" smtClean="0">
                <a:latin typeface="Calibri" charset="0"/>
              </a:rPr>
              <a:t> </a:t>
            </a:r>
            <a:r>
              <a:rPr lang="da-DK" sz="2400" dirty="0" err="1" smtClean="0">
                <a:latin typeface="Calibri" charset="0"/>
              </a:rPr>
              <a:t>constrains</a:t>
            </a:r>
            <a:r>
              <a:rPr lang="da-DK" sz="2400" dirty="0" smtClean="0">
                <a:latin typeface="Calibri" charset="0"/>
              </a:rPr>
              <a:t> (</a:t>
            </a:r>
            <a:r>
              <a:rPr lang="da-DK" sz="2400" dirty="0" err="1" smtClean="0">
                <a:latin typeface="Calibri" charset="0"/>
              </a:rPr>
              <a:t>what</a:t>
            </a:r>
            <a:r>
              <a:rPr lang="da-DK" sz="2400" dirty="0" smtClean="0">
                <a:latin typeface="Calibri" charset="0"/>
              </a:rPr>
              <a:t> </a:t>
            </a:r>
            <a:r>
              <a:rPr lang="da-DK" sz="2400" dirty="0" err="1" smtClean="0">
                <a:latin typeface="Calibri" charset="0"/>
              </a:rPr>
              <a:t>can</a:t>
            </a:r>
            <a:r>
              <a:rPr lang="da-DK" sz="2400" dirty="0" smtClean="0">
                <a:latin typeface="Calibri" charset="0"/>
              </a:rPr>
              <a:t> </a:t>
            </a:r>
            <a:r>
              <a:rPr lang="da-DK" sz="2400" dirty="0" err="1" smtClean="0">
                <a:latin typeface="Calibri" charset="0"/>
              </a:rPr>
              <a:t>be</a:t>
            </a:r>
            <a:r>
              <a:rPr lang="da-DK" sz="2400" dirty="0" smtClean="0">
                <a:latin typeface="Calibri" charset="0"/>
              </a:rPr>
              <a:t> done – </a:t>
            </a:r>
            <a:r>
              <a:rPr lang="da-DK" sz="2400" dirty="0" err="1" smtClean="0">
                <a:latin typeface="Calibri" charset="0"/>
              </a:rPr>
              <a:t>lego</a:t>
            </a:r>
            <a:r>
              <a:rPr lang="da-DK" sz="2400" dirty="0" smtClean="0">
                <a:latin typeface="Calibri" charset="0"/>
              </a:rPr>
              <a:t> police)</a:t>
            </a:r>
          </a:p>
          <a:p>
            <a:pPr>
              <a:defRPr/>
            </a:pPr>
            <a:endParaRPr lang="da-DK" sz="2400" dirty="0" smtClean="0">
              <a:latin typeface="Calibri" charset="0"/>
            </a:endParaRPr>
          </a:p>
          <a:p>
            <a:pPr marL="0" indent="0">
              <a:buFont typeface="Arial" charset="0"/>
              <a:buNone/>
              <a:defRPr/>
            </a:pPr>
            <a:r>
              <a:rPr lang="da-DK" sz="2400" dirty="0" smtClean="0">
                <a:latin typeface="Calibri" charset="0"/>
              </a:rPr>
              <a:t>A) </a:t>
            </a:r>
            <a:r>
              <a:rPr lang="da-DK" sz="2400" dirty="0" err="1" smtClean="0">
                <a:latin typeface="Calibri" charset="0"/>
              </a:rPr>
              <a:t>Physical</a:t>
            </a:r>
            <a:r>
              <a:rPr lang="da-DK" sz="2400" dirty="0" smtClean="0">
                <a:latin typeface="Calibri" charset="0"/>
              </a:rPr>
              <a:t> </a:t>
            </a:r>
            <a:r>
              <a:rPr lang="da-DK" sz="2400" dirty="0" err="1" smtClean="0">
                <a:latin typeface="Calibri" charset="0"/>
              </a:rPr>
              <a:t>constraints</a:t>
            </a:r>
            <a:r>
              <a:rPr lang="da-DK" sz="2400" dirty="0" smtClean="0">
                <a:latin typeface="Calibri" charset="0"/>
              </a:rPr>
              <a:t> = limit </a:t>
            </a:r>
            <a:r>
              <a:rPr lang="da-DK" sz="2400" dirty="0" err="1" smtClean="0">
                <a:latin typeface="Calibri" charset="0"/>
              </a:rPr>
              <a:t>possible</a:t>
            </a:r>
            <a:r>
              <a:rPr lang="da-DK" sz="2400" dirty="0" smtClean="0">
                <a:latin typeface="Calibri" charset="0"/>
              </a:rPr>
              <a:t> operations (stik og stikkontakter – passer) (modsat batteri – to veje) =&gt; </a:t>
            </a:r>
            <a:r>
              <a:rPr lang="da-DK" sz="2400" dirty="0" err="1" smtClean="0">
                <a:latin typeface="Calibri" charset="0"/>
              </a:rPr>
              <a:t>legacy</a:t>
            </a:r>
            <a:r>
              <a:rPr lang="da-DK" sz="2400" dirty="0" smtClean="0">
                <a:latin typeface="Calibri" charset="0"/>
              </a:rPr>
              <a:t> problem (at den slags design overlever)(samme med nøgler – hvad er op og ned?).</a:t>
            </a:r>
            <a:endParaRPr lang="da-DK" sz="2400" dirty="0">
              <a:latin typeface="Calibri" charset="0"/>
            </a:endParaRPr>
          </a:p>
          <a:p>
            <a:pPr>
              <a:defRPr/>
            </a:pPr>
            <a:endParaRPr lang="da-DK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37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>
              <a:latin typeface="Calibri" charset="0"/>
            </a:endParaRPr>
          </a:p>
        </p:txBody>
      </p:sp>
      <p:sp>
        <p:nvSpPr>
          <p:cNvPr id="32770" name="Pladsholder til indhold 2"/>
          <p:cNvSpPr>
            <a:spLocks noGrp="1"/>
          </p:cNvSpPr>
          <p:nvPr>
            <p:ph sz="quarter" idx="1"/>
          </p:nvPr>
        </p:nvSpPr>
        <p:spPr>
          <a:xfrm>
            <a:off x="395288" y="1600200"/>
            <a:ext cx="8229600" cy="4525963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da-DK" sz="2400">
                <a:latin typeface="Calibri" charset="0"/>
              </a:rPr>
              <a:t>B) Cultural constrains (allowed actions for social situations). Knowing how to behave in a restaurant or in an elevator.</a:t>
            </a:r>
          </a:p>
          <a:p>
            <a:pPr marL="0" indent="0">
              <a:buFont typeface="Arial" charset="0"/>
              <a:buNone/>
            </a:pPr>
            <a:endParaRPr lang="da-DK" sz="2400">
              <a:latin typeface="Calibri" charset="0"/>
            </a:endParaRPr>
          </a:p>
          <a:p>
            <a:pPr marL="0" indent="0">
              <a:buFont typeface="Arial" charset="0"/>
              <a:buNone/>
            </a:pPr>
            <a:r>
              <a:rPr lang="da-DK" sz="2400">
                <a:latin typeface="Calibri" charset="0"/>
              </a:rPr>
              <a:t>c) Semantic contraints (gentandes mening skifter) </a:t>
            </a:r>
          </a:p>
          <a:p>
            <a:pPr marL="0" indent="0">
              <a:buFont typeface="Arial" charset="0"/>
              <a:buNone/>
            </a:pPr>
            <a:endParaRPr lang="da-DK" sz="2400">
              <a:latin typeface="Calibri" charset="0"/>
            </a:endParaRPr>
          </a:p>
          <a:p>
            <a:pPr marL="0" indent="0">
              <a:buFont typeface="Arial" charset="0"/>
              <a:buNone/>
            </a:pPr>
            <a:r>
              <a:rPr lang="da-DK" sz="2400">
                <a:latin typeface="Calibri" charset="0"/>
              </a:rPr>
              <a:t>d) Logical constraints (Oops – the leftover part) </a:t>
            </a:r>
          </a:p>
        </p:txBody>
      </p:sp>
    </p:spTree>
    <p:extLst>
      <p:ext uri="{BB962C8B-B14F-4D97-AF65-F5344CB8AC3E}">
        <p14:creationId xmlns:p14="http://schemas.microsoft.com/office/powerpoint/2010/main" val="254240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136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PRAKTISK INFORMATION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a-DK" dirty="0">
                <a:solidFill>
                  <a:schemeClr val="tx2">
                    <a:lumMod val="50000"/>
                  </a:schemeClr>
                </a:solidFill>
              </a:rPr>
              <a:t>Yngve Gregoriussen</a:t>
            </a:r>
          </a:p>
          <a:p>
            <a:r>
              <a:rPr lang="da-DK" dirty="0">
                <a:solidFill>
                  <a:schemeClr val="tx2">
                    <a:lumMod val="50000"/>
                  </a:schemeClr>
                </a:solidFill>
              </a:rPr>
              <a:t>Mail: </a:t>
            </a:r>
            <a:r>
              <a:rPr lang="da-DK" dirty="0">
                <a:solidFill>
                  <a:schemeClr val="tx2">
                    <a:lumMod val="50000"/>
                  </a:schemeClr>
                </a:solidFill>
                <a:hlinkClick r:id="rId2"/>
              </a:rPr>
              <a:t>Yng@sdu.dk</a:t>
            </a:r>
            <a:r>
              <a:rPr lang="da-DK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endParaRPr lang="da-DK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da-DK" dirty="0">
                <a:solidFill>
                  <a:schemeClr val="tx2">
                    <a:lumMod val="50000"/>
                  </a:schemeClr>
                </a:solidFill>
              </a:rPr>
              <a:t>Fagbeskrivelse</a:t>
            </a:r>
          </a:p>
          <a:p>
            <a:endParaRPr lang="da-DK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da-DK" dirty="0" err="1">
                <a:solidFill>
                  <a:schemeClr val="tx2">
                    <a:lumMod val="50000"/>
                  </a:schemeClr>
                </a:solidFill>
              </a:rPr>
              <a:t>Portefølgeopgave</a:t>
            </a:r>
            <a:r>
              <a:rPr lang="da-DK" dirty="0">
                <a:solidFill>
                  <a:schemeClr val="tx2">
                    <a:lumMod val="50000"/>
                  </a:schemeClr>
                </a:solidFill>
              </a:rPr>
              <a:t> + Eksamen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721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HAMMEREN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3" b="100000" l="991" r="9893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096254"/>
            <a:ext cx="9144000" cy="41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8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4" y="0"/>
            <a:ext cx="912851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el 6"/>
          <p:cNvSpPr txBox="1">
            <a:spLocks/>
          </p:cNvSpPr>
          <p:nvPr/>
        </p:nvSpPr>
        <p:spPr>
          <a:xfrm>
            <a:off x="0" y="5933805"/>
            <a:ext cx="9144000" cy="924194"/>
          </a:xfrm>
          <a:prstGeom prst="rect">
            <a:avLst/>
          </a:prstGeom>
          <a:solidFill>
            <a:srgbClr val="000000">
              <a:alpha val="66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da-DK" sz="3000" dirty="0" err="1" smtClean="0">
                <a:solidFill>
                  <a:srgbClr val="FFFFFF"/>
                </a:solidFill>
                <a:latin typeface="Geogrotesque Semibold"/>
                <a:cs typeface="Geogrotesque Semibold"/>
              </a:rPr>
              <a:t>HiPPO’s</a:t>
            </a:r>
            <a:endParaRPr lang="da-DK" sz="3000" dirty="0">
              <a:solidFill>
                <a:srgbClr val="FFFFFF"/>
              </a:solidFill>
              <a:latin typeface="Geogrotesque Semibold"/>
              <a:cs typeface="Geogrotesqu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3808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 rot="19642784">
            <a:off x="386471" y="3454886"/>
            <a:ext cx="8534400" cy="758952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mtClean="0"/>
              <a:t>INTERAKTIONSDESIGN?!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3808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INTERAKTIONSDESIGN?!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>
              <a:buFont typeface="Arial"/>
              <a:buChar char="–"/>
              <a:defRPr/>
            </a:pPr>
            <a:r>
              <a:rPr lang="da-DK" dirty="0"/>
              <a:t>Ingeniører tænker traditionelt set meget i teknologiske konstruktioner.</a:t>
            </a:r>
          </a:p>
          <a:p>
            <a:pPr lvl="1">
              <a:buFont typeface="Arial"/>
              <a:buChar char="–"/>
              <a:defRPr/>
            </a:pPr>
            <a:r>
              <a:rPr lang="da-DK" dirty="0"/>
              <a:t>Brugervenlighed!</a:t>
            </a:r>
          </a:p>
          <a:p>
            <a:pPr lvl="1">
              <a:buFont typeface="Arial"/>
              <a:buChar char="–"/>
              <a:defRPr/>
            </a:pPr>
            <a:r>
              <a:rPr lang="da-DK" dirty="0"/>
              <a:t>Brugeroplevelse!</a:t>
            </a:r>
          </a:p>
          <a:p>
            <a:pPr lvl="1">
              <a:buFont typeface="Arial"/>
              <a:buChar char="–"/>
              <a:defRPr/>
            </a:pPr>
            <a:r>
              <a:rPr lang="da-DK" dirty="0"/>
              <a:t>Analyse, design og prototypeudvikling</a:t>
            </a:r>
          </a:p>
          <a:p>
            <a:pPr lvl="1">
              <a:buFont typeface="Arial"/>
              <a:buChar char="–"/>
              <a:defRPr/>
            </a:pPr>
            <a:r>
              <a:rPr lang="da-DK" dirty="0"/>
              <a:t>Metoder og principper</a:t>
            </a:r>
          </a:p>
          <a:p>
            <a:pPr lvl="1">
              <a:buFont typeface="Arial"/>
              <a:buChar char="–"/>
              <a:defRPr/>
            </a:pPr>
            <a:r>
              <a:rPr lang="da-DK" dirty="0"/>
              <a:t>Evaluering</a:t>
            </a:r>
          </a:p>
          <a:p>
            <a:pPr lvl="1">
              <a:buFont typeface="Arial"/>
              <a:buChar char="–"/>
              <a:defRPr/>
            </a:pPr>
            <a:r>
              <a:rPr lang="da-DK" dirty="0"/>
              <a:t>Der findes interaktionsdesignere derude </a:t>
            </a:r>
            <a:r>
              <a:rPr lang="da-DK" dirty="0">
                <a:sym typeface="Wingdings"/>
              </a:rPr>
              <a:t></a:t>
            </a:r>
          </a:p>
          <a:p>
            <a:pPr lvl="1">
              <a:buFont typeface="Arial"/>
              <a:buChar char="–"/>
              <a:defRPr/>
            </a:pPr>
            <a:r>
              <a:rPr lang="da-DK" dirty="0">
                <a:sym typeface="Wingdings"/>
              </a:rPr>
              <a:t>Vores samfund er ved at ændre sig fra at være materialistisk til at blive mere oplevelsesorienteret.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4997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UNDERVISNINGEN</a:t>
            </a:r>
            <a:endParaRPr lang="da-DK" dirty="0"/>
          </a:p>
        </p:txBody>
      </p:sp>
      <p:pic>
        <p:nvPicPr>
          <p:cNvPr id="4" name="Billed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6637028" cy="4608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71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FORELÆSNINGER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da-DK" dirty="0"/>
              <a:t>Rogers, Sharp og </a:t>
            </a:r>
            <a:r>
              <a:rPr lang="da-DK" dirty="0" err="1"/>
              <a:t>Preece</a:t>
            </a:r>
            <a:r>
              <a:rPr lang="da-DK" dirty="0"/>
              <a:t>: </a:t>
            </a:r>
            <a:r>
              <a:rPr lang="da-DK" dirty="0" err="1"/>
              <a:t>Interaction</a:t>
            </a:r>
            <a:r>
              <a:rPr lang="da-DK" dirty="0"/>
              <a:t> Design – </a:t>
            </a:r>
            <a:r>
              <a:rPr lang="da-DK" dirty="0" err="1"/>
              <a:t>beyond</a:t>
            </a:r>
            <a:r>
              <a:rPr lang="da-DK" dirty="0"/>
              <a:t> human computer </a:t>
            </a:r>
            <a:r>
              <a:rPr lang="da-DK" dirty="0" err="1"/>
              <a:t>interaction</a:t>
            </a:r>
            <a:r>
              <a:rPr lang="da-DK" dirty="0"/>
              <a:t>, </a:t>
            </a:r>
            <a:r>
              <a:rPr lang="da-DK" dirty="0" smtClean="0"/>
              <a:t>4th </a:t>
            </a:r>
            <a:r>
              <a:rPr lang="da-DK" dirty="0"/>
              <a:t>edition, </a:t>
            </a:r>
            <a:r>
              <a:rPr lang="da-DK" dirty="0" smtClean="0"/>
              <a:t>2015. </a:t>
            </a:r>
          </a:p>
          <a:p>
            <a:pPr>
              <a:defRPr/>
            </a:pPr>
            <a:endParaRPr lang="da-DK" dirty="0"/>
          </a:p>
          <a:p>
            <a:pPr>
              <a:defRPr/>
            </a:pPr>
            <a:r>
              <a:rPr lang="da-DK" dirty="0" smtClean="0"/>
              <a:t>Lidt andet godt og blandet</a:t>
            </a:r>
            <a:endParaRPr lang="da-DK" dirty="0">
              <a:latin typeface="Calibri" charset="0"/>
            </a:endParaRPr>
          </a:p>
          <a:p>
            <a:pPr marL="0" indent="0">
              <a:buNone/>
              <a:defRPr/>
            </a:pPr>
            <a:endParaRPr lang="da-DK" dirty="0">
              <a:latin typeface="Calibri" charset="0"/>
            </a:endParaRPr>
          </a:p>
          <a:p>
            <a:pPr>
              <a:defRPr/>
            </a:pPr>
            <a:r>
              <a:rPr lang="da-DK" dirty="0">
                <a:latin typeface="Calibri" charset="0"/>
              </a:rPr>
              <a:t>Sideløbende med semesterprojektet	</a:t>
            </a:r>
          </a:p>
          <a:p>
            <a:pPr lvl="1">
              <a:defRPr/>
            </a:pPr>
            <a:r>
              <a:rPr lang="da-DK" dirty="0">
                <a:latin typeface="Calibri" charset="0"/>
              </a:rPr>
              <a:t>Struktureret efter et projektforløb</a:t>
            </a:r>
          </a:p>
          <a:p>
            <a:pPr lvl="2">
              <a:defRPr/>
            </a:pPr>
            <a:r>
              <a:rPr lang="da-DK" dirty="0">
                <a:latin typeface="Calibri" charset="0"/>
              </a:rPr>
              <a:t>Ændret på rækkefølgen af kapitlerne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0060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iel">
  <a:themeElements>
    <a:clrScheme name="Officie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iel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ie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Officiel.thmx</Template>
  <TotalTime>2629</TotalTime>
  <Words>1258</Words>
  <Application>Microsoft Macintosh PowerPoint</Application>
  <PresentationFormat>Skærmshow (4:3)</PresentationFormat>
  <Paragraphs>119</Paragraphs>
  <Slides>23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23</vt:i4>
      </vt:variant>
    </vt:vector>
  </HeadingPairs>
  <TitlesOfParts>
    <vt:vector size="24" baseType="lpstr">
      <vt:lpstr>Officiel</vt:lpstr>
      <vt:lpstr>  Interaktion og  Interaktionsdesign</vt:lpstr>
      <vt:lpstr>DAGENS PROGRAM</vt:lpstr>
      <vt:lpstr>PRAKTISK INFORMATION</vt:lpstr>
      <vt:lpstr>HAMMEREN</vt:lpstr>
      <vt:lpstr>PowerPoint-præsentation</vt:lpstr>
      <vt:lpstr>PowerPoint-præsentation</vt:lpstr>
      <vt:lpstr>INTERAKTIONSDESIGN?!</vt:lpstr>
      <vt:lpstr>UNDERVISNINGEN</vt:lpstr>
      <vt:lpstr>FORELÆSNINGER</vt:lpstr>
      <vt:lpstr>OPGAVER</vt:lpstr>
      <vt:lpstr>VÆRKTØJER</vt:lpstr>
      <vt:lpstr>HVEM SKAL VI LÆRE AT KENDE?</vt:lpstr>
      <vt:lpstr>DESIGN</vt:lpstr>
      <vt:lpstr>BRUGERE</vt:lpstr>
      <vt:lpstr>INGENIØRER</vt:lpstr>
      <vt:lpstr>PowerPoint-præsentation</vt:lpstr>
      <vt:lpstr>PowerPoint-præsentation</vt:lpstr>
      <vt:lpstr>Tre-mile øen</vt:lpstr>
      <vt:lpstr>Hvad er ”godt” design?</vt:lpstr>
      <vt:lpstr>”Discoverability”</vt:lpstr>
      <vt:lpstr>MULIGHEDER OG BETINGELSER?</vt:lpstr>
      <vt:lpstr>PowerPoint-præsentation</vt:lpstr>
      <vt:lpstr>PowerPoint-præsentation</vt:lpstr>
    </vt:vector>
  </TitlesOfParts>
  <Company>SDU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Interaktion og  Interaktionsdesign</dc:title>
  <dc:creator>Yngve Gregoriussen</dc:creator>
  <cp:lastModifiedBy>Yngve Gregoriussen</cp:lastModifiedBy>
  <cp:revision>10</cp:revision>
  <dcterms:created xsi:type="dcterms:W3CDTF">2017-02-06T17:43:12Z</dcterms:created>
  <dcterms:modified xsi:type="dcterms:W3CDTF">2017-02-08T13:32:33Z</dcterms:modified>
</cp:coreProperties>
</file>